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203150" cy="32404050"/>
  <p:notesSz cx="6856413" cy="9083675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E1E1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893414-2D6D-44F7-A9B4-18CA096F78B6}">
  <a:tblStyle styleId="{C7893414-2D6D-44F7-A9B4-18CA096F78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3" d="100"/>
          <a:sy n="23" d="100"/>
        </p:scale>
        <p:origin x="1360" y="-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2950" y="681275"/>
            <a:ext cx="4571150" cy="3406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625" y="4314725"/>
            <a:ext cx="5485100" cy="408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92775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625" y="4314725"/>
            <a:ext cx="5485100" cy="408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1038"/>
            <a:ext cx="2649537" cy="3406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263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282278" y="12286256"/>
            <a:ext cx="27650597" cy="566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4117910" y="6674443"/>
            <a:ext cx="27650597" cy="16893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–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890364" y="10066973"/>
            <a:ext cx="21422430" cy="6945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3780721" y="18362295"/>
            <a:ext cx="17641713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None/>
              <a:defRPr sz="1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260614" y="1295225"/>
            <a:ext cx="22681924" cy="540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260614" y="7559384"/>
            <a:ext cx="22681924" cy="21387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–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bilgis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990377" y="20822605"/>
            <a:ext cx="21423665" cy="6436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990377" y="13734573"/>
            <a:ext cx="21423665" cy="7088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260654" y="1297306"/>
            <a:ext cx="22681847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260654" y="7253763"/>
            <a:ext cx="11134724" cy="3023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1260654" y="10276999"/>
            <a:ext cx="11134724" cy="18669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12802837" y="7253763"/>
            <a:ext cx="11139665" cy="3023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12802837" y="10276999"/>
            <a:ext cx="11139665" cy="18669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260614" y="1295225"/>
            <a:ext cx="22681924" cy="540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260652" y="1290161"/>
            <a:ext cx="8291159" cy="549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9854320" y="1290163"/>
            <a:ext cx="14088179" cy="27656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260652" y="6780847"/>
            <a:ext cx="8291159" cy="2216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940125" y="22682834"/>
            <a:ext cx="15121644" cy="2677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4940125" y="2896077"/>
            <a:ext cx="15121644" cy="19442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940125" y="25360313"/>
            <a:ext cx="15121644" cy="3803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, Dikey Metin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260614" y="1295225"/>
            <a:ext cx="22681924" cy="540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1907771" y="6912227"/>
            <a:ext cx="21387610" cy="22681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–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260614" y="1295225"/>
            <a:ext cx="22681924" cy="540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260614" y="7559384"/>
            <a:ext cx="22681924" cy="21387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939800" algn="l" rtl="0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838200" algn="l" rtl="0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–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79450" algn="l" rtl="0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»"/>
              <a:defRPr sz="7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1260614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8611153" y="29509119"/>
            <a:ext cx="7980846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8063017" y="29509119"/>
            <a:ext cx="5879521" cy="225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0975" tIns="160475" rIns="320975" bIns="1604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886254" y="203200"/>
            <a:ext cx="23430642" cy="4605867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  <a:effectLst>
            <a:glow rad="139700">
              <a:srgbClr val="C00000">
                <a:alpha val="40000"/>
              </a:srgbClr>
            </a:glow>
          </a:effectLst>
        </p:spPr>
        <p:txBody>
          <a:bodyPr spcFirstLastPara="1" wrap="square" lIns="140425" tIns="70200" rIns="140425" bIns="7020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tr-TR" sz="4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of </a:t>
            </a:r>
            <a:r>
              <a:rPr lang="tr-TR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</a:t>
            </a:r>
            <a:r>
              <a:rPr lang="tr-TR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tr-TR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  <a:r>
              <a:rPr lang="tr-TR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Childbirth</a:t>
            </a:r>
            <a:r>
              <a:rPr lang="tr-TR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Sociodemographic</a:t>
            </a:r>
            <a:r>
              <a:rPr lang="tr-TR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</a:t>
            </a:r>
            <a:r>
              <a:rPr lang="tr-TR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Pregnant</a:t>
            </a:r>
            <a:r>
              <a:rPr lang="tr-TR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endParaRPr lang="tr-TR" sz="4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Zeynep Çarsancaklı¹, Ayşe Filiz Gökmen Karasu²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¹Bezmialem Vakıf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Faculty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Medicine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Istanbul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Turkey</a:t>
            </a:r>
            <a:endParaRPr lang="tr-TR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²Bezmialem Vakıf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Faculty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Medicine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Gynecology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Obstetrics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Istanbul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Turkey</a:t>
            </a:r>
            <a:endParaRPr lang="tr-TR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tr-TR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Shape 93" descr="data:image/jpeg;base64,/9j/4AAQSkZJRgABAQAAAQABAAD/2wCEAAkGBxQSEhQUExQWFhIXFx8ZFxgYGSEgHBwfICcaIiAgJh0cHSgiHBwxIB0cITEiJSkrLi4uHB8zODMsNygtLiwBCgoKDg0OGxAQGjQkHyQyNy8vNzcyLSs3Mi01NTEyNDQ3LDQ3LCw0LC41LDQ3Ny8sLCwsLDE4LCwsLCwsLCw0LP/AABEIAEwAoAMBIgACEQEDEQH/xAAbAAABBQEBAAAAAAAAAAAAAAAFAAIDBAYBB//EADwQAAIBAgQCBggFAgYDAAAAAAECAwARBBIhMQUTIkFRYXGBBgcUMlKRsdEVI0JywdLwJDNiobLhFnPC/8QAGQEBAQEBAQEAAAAAAAAAAAAAAAECAwUE/8QAKhEAAgECAwYGAwAAAAAAAAAAAAECESEDEjETIlFhcbEEMkFCwfCBkdH/2gAMAwEAAhEDEQA/APcaVKlQCpUqVAKhs/EmDlMgBGxdsoYdo0N/rRKg/GcTmBQKxKkEm2mxIt2nwoCT2uQ/qjUdyO39NU5UlJJ9qNtTbJl0H99tV+MYuYZjGxAEYO50OVj1AjqFF+LbL+1vpQA84KQ7u58Vb+quewHfKhPfCT9TXfSsEmMAgdCQ6i40yd41q/wIEI4JBtI22g+VzQA/2A75UB7oSPoa6MFINnceCt/VV/jwJRACBeRd9R8riqXouCDICQehGdBYa5u860ByJJQQfajbQ2yZtD/fbVz2uQfqjYfsdf6qfwnZv2r9KFcKxUtwXYkFCbXOvRU9YA6zQBSDiTFwmQEnco2YKO06C31olQfg2JygIVYFiSDbTYE37D40YoBUqVKgFSpUqAGpxpCAQGsRcaD7138YT4X+Q+9CsFjnE8UfR5fLUWy63y3veo8LxWQxzscuZbZOjtckedAGfxdPhf5D70vxdPhf5D70ExfFpVghYZM5LZzl3y26uq96vHGv7WI7Ly7Wtl1va970Bd/GE+F/kPvQvETtK0nLDauo0IDaKSeo23qHDcWkMU7HLmW2To7ZiR52qzwGcuQzWzZ7GwsNFPVQA7E8OZiA4luRa3OAuNtgmuhIq6I5r9MP7rWzuCNu5BQ7iccjySMDsdNfL+aPo5aKInU5W+hoCrjpXkAMkAsAbHmFd7X2t2CmKcQoOUcqPf4tTubmoePRu7oqnTLt5L/3VTJI8HLzMDc6ra4v1/330ARc4hgM45se/wAOo2NxT8DK8YJjgFiBc8wtte2pv30NZJEg5eZib/qtc27fL+KtcBjdGdWOmXbyb/qgJDHNfoB/dW+RwBt3oap4bh7gkIJbgWI5wNhtsU00FqNO5WKUjQ5V+goBwyORJI2Jtc66jw/igCWHnaJo+YraOw1ILaqD2C+1FPxdPhf5D70N4/iGjJZbZs9hcXtdR1VBi+LSLHh2GS7Al+jvYgeVAGfxdPhf5D70vxhPhf5D71STHN7W0dl5diAMutwAb386o4Xi0rYeVjkzhlynLsG7uu1AG/xdPhf5D71x+NIASQ1gLnQfehGK4rIEw7DLdhd+jvYgeVSYvGuZpo+jy+W4Ay63C3vfzoB2Cwi86JuYuflq2TXNbLbbamYbh6cucCVCBYMQTZcpvrrpRZODRBg4DZwLBszXAGlt6anA4QHAUgP74zN0vHWgBOL4fGYIbyoFuQrEmxLWtbXuq62EX2sNzFz2zZNc1rW22qy/AoCqoVJVdVGZrD/epDwmLPzLNzNs2Zr/AFoANhuHJypwJUIFgxBNly3OuulO4V+WOh+YM9xl6wV3F6JpwOEBgFID+8MzdLx1p0PBok9zOvg7eHbQGRxyhnkzGRGJIyjLbzuL3rQYSUlI1ZCgCMQTsdOq3jerUnAIWJJDEnUnO33qb8LSwF3sBYdNtBt29lAZKebmytfmJkNja17lUsOl1W186lwz5AFGbQ+90bkfK1aH/wAfhuxs12N2OdtTYDt7ABXJeCQqpYh7AE6MxOndegM/iZC65Tn13bo3+lqZhp+VILcx85sL2uSFfTo9VtfKjfDOH4eeJJVWVVYXAcsrDxBOldx3B4kyskbvICcgEjDWxFyb2AsTr30qXK60OYuUhJFVC4KKSRsNOu/hes/gVCvHlMjsCBlOW3lYXvWm4bh0ljJKzRk9F0dmvppbexHeNDUkfo/CpBAYEag52+9A1R0YM4vaQXf8scy5zdQC7m1dxfDkKYcGVBoQpJPSuQdNdaKz8Fif38zdert4dtJ+CQkICpIT3Ok3R8Ne6hCqmDX2pjzFz2JK65rEAbbdVUcLgIxh5bTIUzLdgTYZe3WjY4TEHMgDcw6FszX+tRpwKAIUCkIxuVzNYn50ALxPDkyYdTKg0sup6VyDprrT8XhF5s7Z1L8t2KXOYArbbbqok/BISEBUkJ7nSbo+GvdXW4NEWZrHMwIY5muQdCN6AxmJWP8AFZopZGSDkBgOaygN2jpDWtB6AyTNg1M7lyWbIze8Uv0Se+1AjNCeOTCUxlThwLPa1+zXrqx6AwlMTjliJOBDryvhDa5gv+nbbSuUfMejjKuF0UX8fu5F6xTlxGAs7IskpWTK5UFehvYjtrS8HwMMckjQylrqoZeYXA1ax1Y2v/FZb1nTIMTw3OVy85iwa1rdDe/VWr4a+FErLh+XndQWEdrWXQE5dj0jVXmZzxK7CGuj7nMdwNJZTLK8lgoVVWRlAtcknKRc6/7VkfRjD+1455oWlXBQHKt5HIlft1bVR9qu+sTjhumBhdUmn99ybCNOsk9p/g0X4ZjsHhIYoIpEOoRVVgWYnrsDv1mjo5FjnhhV9ZWXJcfvNk/pniCmCnK3zlMq23u2g89ag9BuN+1YVWb/ADU/LlB3DLofvTfTWVcuHiJAMmJjGp6lOY/8azfFsDPhce6YYfl8QWxI2jce83jYk+dG2nUmFhxnhZXZ6r8a/eRf4H6QNPxWVdeSYbRdjZW1YeJv8q03pIl8LPuCI2IIJBBANjcVkeLxJhOK8Oy2WMwtCOra1vrWu9IpAMJOSQBym18jSOjTJipZ4SirNLvT4BXq3JbAQuxLO4uzMSSdT1mneneIk9n5EBInnuqWNiABdjcbaaeJFRerKUHhuH1Gim+u2pqLDRnG4yaZJmRIPyYymU3J1kPSB090eRp7UiyVMecnom+9gr6G8Y9rwkUv6suV/wBw0NAvWy7JgxIjMjiRRmViDY3uNDVX0Vb2DiGIwbv+XMBNEWsNdcw6hr3dlTeuOUDAgEjWVf5qN1gzcMNR8VHLo3VdGbbDRBVUKLACsV61WKRYd0ZkYzqrFWK3U3uDY7VqIeN4c8sLKjM9goVgSdL7A1k/W/KogwwYgf4lCb9gvfytWpvdZy8LF7eNUaThnD4EmzQylmyEFOaXFrjWxY27POhvrKx0kWFUw35plXLbfo3Y+Vl1ongpMGJl5PK5rqR+Xl1Ua65erv76p8clVsfgoiRoJZCD3AKP+Ro9CQrtVJ3pe/IJcJ41HPhVxIIEZTM3dbf5VnPV9xqTET47m3U50dEP6UYHKPkAfOhPDeETRYmbhoB9jdhMD1CO+qeZsvkaJcOkWHjmIQkATQKQL21X+zWczsdnhQipqN6qq6VRpzFC17woWz5SCq3v27dmtW5Zliyi1gTlAA0H/VRrCOcT/pBt1X1F/G2lQ42IO0gb9Mdx3E318dBUbklzPi1JsfHEBneNW1AuQOvvPVTsFh0W5SNUv2KASPKq+LbPChaxzFL99yKl4e5u6XJCGwvvbx66qlvC+U4I4pU5jRKSRfpKCfnXMBhoiA6wxqdwQq3+YGhpYE/4cftP81Nw5QIksP0j6Ui26dA21UZxFEy5mRWIsBdQbXNuupIm6RU2JABBt23H8GlxBLxt3C/mNRUPDJS+ZzubDTbTX+are/QntGzyxPnzIGaO+jKDp2i/VUuNyhACilbqMpGmpA2qpPEGjkJ0Ku1iN+q/lVnifuD9y/UVnM6M1wOtHHGQojUBzlNgAPPt667hgiqzIiqNfdAF7eFd4kl427RqCOojapJUCxsBsFP0rV6szWxDFFHMA7RoSQLEgE28aZGyTEB4wTYkZgDpex8KbwOXNGNALWGg7hVfA9HlkaZyyt2HUkHxrCm6RfE1xLUMESy2SJAyjVgqgi/le1PmjR5QrIrdC9yoJ3tbWoWfNiADbo7Hr1G3hUxP54/9f81pS7kuRLGkcgCQKGYGxUKLgWv9afjBGrKTGrOx0JAvpruadP8A50X7X/8Amq/G5MpjNgdTvttUlJpN8H/CqraLuJmCWNtSco6v96hx0aZc7RozabqCdSBvTeKy2jGgIbQgjTY0seLQgdmXfxFWUtehF6H/2Q=="/>
          <p:cNvSpPr/>
          <p:nvPr/>
        </p:nvSpPr>
        <p:spPr>
          <a:xfrm>
            <a:off x="392787" y="-206516"/>
            <a:ext cx="254126" cy="230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00" tIns="39000" rIns="78000" bIns="39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81A42AAE-DE5E-43EF-9114-7F48B4148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721" y="1557718"/>
            <a:ext cx="3321962" cy="1896830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499907C4-6067-43A8-BE0D-C0AC19DAA9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254" y="8040898"/>
            <a:ext cx="11278578" cy="21386622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84B62357-04AF-4D7C-90B8-C0E6F04FCA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03331" y="7768059"/>
            <a:ext cx="11284674" cy="21386622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9008C2AA-6F18-4F69-91A1-2327F5B53380}"/>
              </a:ext>
            </a:extLst>
          </p:cNvPr>
          <p:cNvSpPr txBox="1"/>
          <p:nvPr/>
        </p:nvSpPr>
        <p:spPr>
          <a:xfrm>
            <a:off x="1405467" y="8585200"/>
            <a:ext cx="10380133" cy="135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tr-T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childbirth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feeling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pregnant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excessive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delivery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prolonged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fetal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distress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aims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evaluate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childbirth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tocophobia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sociodemographic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pregnant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tr-TR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sample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consisted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112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pregnant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28-40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gestational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form (22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Wijma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Delivery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Expectancy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Questionnaire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(W-DEQ) A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version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completed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subjects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scale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higher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represents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higher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degree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tocophobia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minimum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can be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obtained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scale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0,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maximum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165.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evaluated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IBM SPSS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22.0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package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program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Mann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Whitney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test.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tr-TR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112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33,27±3,7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gestation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included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Maternal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29,19±5,239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W-DEQ A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57,9643±27,17840. No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statistically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found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W-DEQ A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(p=0,536),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gestation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(p=0,27),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pandemic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distress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(p=0,139),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delivery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preference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(p=0,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,321),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distressing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before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pregnancy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(p=0,507),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educational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(p=0,291),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chronic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(p=0,632),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having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problem in a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pregnancy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(p=0,543),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having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problem in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pregnancy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(p=0,325), spontaneous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assisted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fertilization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(p=0,215)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financial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difficulty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(p=0,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91). A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statistically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found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pregnancy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(p=0,011),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pre-pregnancy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(p=0,026)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planned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pregnancy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(p=0,022).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F5725612-8E91-4857-8CF6-0B439E75ED2A}"/>
              </a:ext>
            </a:extLst>
          </p:cNvPr>
          <p:cNvSpPr txBox="1"/>
          <p:nvPr/>
        </p:nvSpPr>
        <p:spPr>
          <a:xfrm>
            <a:off x="13902267" y="8040898"/>
            <a:ext cx="10752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dirty="0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05B0B07D-7BCE-4C2A-994C-6D84552B5DC2}"/>
              </a:ext>
            </a:extLst>
          </p:cNvPr>
          <p:cNvSpPr txBox="1"/>
          <p:nvPr/>
        </p:nvSpPr>
        <p:spPr>
          <a:xfrm>
            <a:off x="13902267" y="8585200"/>
            <a:ext cx="10600266" cy="23424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r>
              <a:rPr lang="tr-T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childbirth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found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a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rate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regardless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sociodemographic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factors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investigated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including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educational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However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in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primiparous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expectant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mothers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rates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significantly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higher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multiparous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thought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pregnancy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counseling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beneficial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Words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childbirth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pregnancy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tocophobia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Referances</a:t>
            </a: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Hofberg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K,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Brockington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IF.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Tokophobia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An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Unreasoning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Dread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Childbirth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Series of 26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Cases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British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Psychiatry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2000; 176(1): 83-5.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Serçekuş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P. Doğum korkusuna müdahale: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Hypnobirthing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TAF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Preventive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Medicine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Bulletin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2011, 10: 239–242.</a:t>
            </a:r>
          </a:p>
          <a:p>
            <a:pPr marL="457200">
              <a:lnSpc>
                <a:spcPct val="107000"/>
              </a:lnSpc>
            </a:pP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Melender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HL.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Experiences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fears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pregnancy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childbirth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329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pregnant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Birth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2002, 29:101.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Demšar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K,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Svetina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M,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Verdenik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I, Tul N,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Blickstein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I,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Velikonja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VG.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Tokophobia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childbirth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prevalence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risk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factors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Perinatal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Medicine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2018;46:151–4. doi:10.1515/jpm-2016-0282.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o 14">
            <a:extLst>
              <a:ext uri="{FF2B5EF4-FFF2-40B4-BE49-F238E27FC236}">
                <a16:creationId xmlns:a16="http://schemas.microsoft.com/office/drawing/2014/main" id="{368DCE7A-6C08-4890-848A-0E773968C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39297"/>
              </p:ext>
            </p:extLst>
          </p:nvPr>
        </p:nvGraphicFramePr>
        <p:xfrm>
          <a:off x="14291734" y="14139333"/>
          <a:ext cx="9120146" cy="5891076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572001">
                  <a:extLst>
                    <a:ext uri="{9D8B030D-6E8A-4147-A177-3AD203B41FA5}">
                      <a16:colId xmlns:a16="http://schemas.microsoft.com/office/drawing/2014/main" val="2712412394"/>
                    </a:ext>
                  </a:extLst>
                </a:gridCol>
                <a:gridCol w="4548145">
                  <a:extLst>
                    <a:ext uri="{9D8B030D-6E8A-4147-A177-3AD203B41FA5}">
                      <a16:colId xmlns:a16="http://schemas.microsoft.com/office/drawing/2014/main" val="3874765970"/>
                    </a:ext>
                  </a:extLst>
                </a:gridCol>
              </a:tblGrid>
              <a:tr h="1455405">
                <a:tc>
                  <a:txBody>
                    <a:bodyPr/>
                    <a:lstStyle/>
                    <a:p>
                      <a:r>
                        <a:rPr lang="tr-TR" sz="3600" dirty="0"/>
                        <a:t>UNCORRELATED</a:t>
                      </a:r>
                    </a:p>
                    <a:p>
                      <a:r>
                        <a:rPr lang="tr-TR" sz="3600" dirty="0"/>
                        <a:t>FEATURES (p&gt;0,05)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600" dirty="0"/>
                        <a:t>CORRELATED FEATURES (p&lt;0,05)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713447"/>
                  </a:ext>
                </a:extLst>
              </a:tr>
              <a:tr h="900912">
                <a:tc>
                  <a:txBody>
                    <a:bodyPr/>
                    <a:lstStyle/>
                    <a:p>
                      <a:r>
                        <a:rPr lang="tr-TR" sz="3200" dirty="0" err="1"/>
                        <a:t>Maternal</a:t>
                      </a:r>
                      <a:r>
                        <a:rPr lang="tr-TR" sz="3200" dirty="0"/>
                        <a:t> </a:t>
                      </a:r>
                      <a:r>
                        <a:rPr lang="tr-TR" sz="3200" dirty="0" err="1"/>
                        <a:t>age</a:t>
                      </a:r>
                      <a:endParaRPr lang="tr-T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/>
                        <a:t>Having</a:t>
                      </a:r>
                      <a:r>
                        <a:rPr lang="tr-TR" sz="3200" dirty="0"/>
                        <a:t> a </a:t>
                      </a:r>
                      <a:r>
                        <a:rPr lang="tr-TR" sz="3200" dirty="0" err="1"/>
                        <a:t>childbirth</a:t>
                      </a:r>
                      <a:r>
                        <a:rPr lang="tr-TR" sz="3200" dirty="0"/>
                        <a:t> </a:t>
                      </a:r>
                      <a:r>
                        <a:rPr lang="tr-TR" sz="3200" dirty="0" err="1"/>
                        <a:t>before</a:t>
                      </a:r>
                      <a:endParaRPr lang="tr-T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512569"/>
                  </a:ext>
                </a:extLst>
              </a:tr>
              <a:tr h="911817">
                <a:tc>
                  <a:txBody>
                    <a:bodyPr/>
                    <a:lstStyle/>
                    <a:p>
                      <a:r>
                        <a:rPr lang="tr-TR" sz="3200" dirty="0"/>
                        <a:t>Delivery </a:t>
                      </a:r>
                      <a:r>
                        <a:rPr lang="tr-TR" sz="3200" dirty="0" err="1"/>
                        <a:t>method</a:t>
                      </a:r>
                      <a:r>
                        <a:rPr lang="tr-TR" sz="3200" dirty="0"/>
                        <a:t> </a:t>
                      </a:r>
                      <a:r>
                        <a:rPr lang="tr-TR" sz="3200" dirty="0" err="1"/>
                        <a:t>preferances</a:t>
                      </a:r>
                      <a:endParaRPr lang="tr-T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/>
                        <a:t>Pre-pregnancy</a:t>
                      </a:r>
                      <a:r>
                        <a:rPr lang="tr-TR" sz="3200" dirty="0"/>
                        <a:t> </a:t>
                      </a:r>
                      <a:r>
                        <a:rPr lang="tr-TR" sz="3200" dirty="0" err="1"/>
                        <a:t>care</a:t>
                      </a:r>
                      <a:endParaRPr lang="tr-T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811083"/>
                  </a:ext>
                </a:extLst>
              </a:tr>
              <a:tr h="846666">
                <a:tc>
                  <a:txBody>
                    <a:bodyPr/>
                    <a:lstStyle/>
                    <a:p>
                      <a:r>
                        <a:rPr lang="tr-TR" sz="3200" dirty="0"/>
                        <a:t>Financial </a:t>
                      </a:r>
                      <a:r>
                        <a:rPr lang="tr-TR" sz="3200" dirty="0" err="1"/>
                        <a:t>difficulties</a:t>
                      </a:r>
                      <a:endParaRPr lang="tr-T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/>
                        <a:t>Planned</a:t>
                      </a:r>
                      <a:r>
                        <a:rPr lang="tr-TR" sz="3200" dirty="0"/>
                        <a:t> </a:t>
                      </a:r>
                      <a:r>
                        <a:rPr lang="tr-TR" sz="3200" dirty="0" err="1"/>
                        <a:t>pregnancy</a:t>
                      </a:r>
                      <a:endParaRPr lang="tr-T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133339"/>
                  </a:ext>
                </a:extLst>
              </a:tr>
              <a:tr h="1455405">
                <a:tc>
                  <a:txBody>
                    <a:bodyPr/>
                    <a:lstStyle/>
                    <a:p>
                      <a:r>
                        <a:rPr lang="tr-TR" sz="3200" dirty="0"/>
                        <a:t>Spontaneous </a:t>
                      </a:r>
                      <a:r>
                        <a:rPr lang="tr-TR" sz="3200" dirty="0" err="1"/>
                        <a:t>or</a:t>
                      </a:r>
                      <a:r>
                        <a:rPr lang="tr-TR" sz="3200" dirty="0"/>
                        <a:t> </a:t>
                      </a:r>
                      <a:r>
                        <a:rPr lang="tr-TR" sz="3200" dirty="0" err="1"/>
                        <a:t>assisted</a:t>
                      </a:r>
                      <a:r>
                        <a:rPr lang="tr-TR" sz="3200" dirty="0"/>
                        <a:t> </a:t>
                      </a:r>
                      <a:r>
                        <a:rPr lang="tr-TR" sz="3200" dirty="0" err="1"/>
                        <a:t>fertilization</a:t>
                      </a:r>
                      <a:endParaRPr lang="tr-T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748793"/>
                  </a:ext>
                </a:extLst>
              </a:tr>
            </a:tbl>
          </a:graphicData>
        </a:graphic>
      </p:graphicFrame>
      <p:graphicFrame>
        <p:nvGraphicFramePr>
          <p:cNvPr id="15" name="Tablo 15">
            <a:extLst>
              <a:ext uri="{FF2B5EF4-FFF2-40B4-BE49-F238E27FC236}">
                <a16:creationId xmlns:a16="http://schemas.microsoft.com/office/drawing/2014/main" id="{E31F0453-E0A7-433F-9400-AF35A4653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462039"/>
              </p:ext>
            </p:extLst>
          </p:nvPr>
        </p:nvGraphicFramePr>
        <p:xfrm>
          <a:off x="1405467" y="24363152"/>
          <a:ext cx="9907138" cy="6110706"/>
        </p:xfrm>
        <a:graphic>
          <a:graphicData uri="http://schemas.openxmlformats.org/drawingml/2006/table">
            <a:tbl>
              <a:tblPr firstRow="1" bandRow="1">
                <a:tableStyleId>{C7893414-2D6D-44F7-A9B4-18CA096F78B6}</a:tableStyleId>
              </a:tblPr>
              <a:tblGrid>
                <a:gridCol w="2981405">
                  <a:extLst>
                    <a:ext uri="{9D8B030D-6E8A-4147-A177-3AD203B41FA5}">
                      <a16:colId xmlns:a16="http://schemas.microsoft.com/office/drawing/2014/main" val="3042272725"/>
                    </a:ext>
                  </a:extLst>
                </a:gridCol>
                <a:gridCol w="3471333">
                  <a:extLst>
                    <a:ext uri="{9D8B030D-6E8A-4147-A177-3AD203B41FA5}">
                      <a16:colId xmlns:a16="http://schemas.microsoft.com/office/drawing/2014/main" val="4259343014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044720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tr-TR" sz="3200" b="1" dirty="0">
                        <a:solidFill>
                          <a:srgbClr val="008000"/>
                        </a:solidFill>
                      </a:endParaRPr>
                    </a:p>
                    <a:p>
                      <a:pPr algn="l"/>
                      <a:r>
                        <a:rPr lang="tr-TR" sz="3200" b="1" dirty="0">
                          <a:solidFill>
                            <a:srgbClr val="008000"/>
                          </a:solidFill>
                        </a:rPr>
                        <a:t>W-DEQ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dirty="0" err="1"/>
                        <a:t>Nulliparous</a:t>
                      </a:r>
                      <a:endParaRPr lang="tr-TR" sz="3200" dirty="0"/>
                    </a:p>
                    <a:p>
                      <a:pPr algn="l"/>
                      <a:r>
                        <a:rPr lang="tr-TR" sz="2400" dirty="0"/>
                        <a:t>n=60           </a:t>
                      </a:r>
                      <a:r>
                        <a:rPr lang="tr-TR" sz="2400" dirty="0" err="1"/>
                        <a:t>percantage</a:t>
                      </a:r>
                      <a:endParaRPr lang="tr-TR" sz="2400" dirty="0"/>
                    </a:p>
                    <a:p>
                      <a:pPr algn="l"/>
                      <a:r>
                        <a:rPr lang="tr-TR" sz="2400" dirty="0"/>
                        <a:t>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dirty="0" err="1"/>
                        <a:t>Multiparous</a:t>
                      </a:r>
                      <a:r>
                        <a:rPr lang="tr-TR" sz="3200" dirty="0"/>
                        <a:t> </a:t>
                      </a:r>
                    </a:p>
                    <a:p>
                      <a:pPr algn="l"/>
                      <a:r>
                        <a:rPr lang="tr-TR" sz="2400" dirty="0"/>
                        <a:t>n=52          </a:t>
                      </a:r>
                      <a:r>
                        <a:rPr lang="tr-TR" sz="2400" dirty="0" err="1"/>
                        <a:t>percantage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786148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tr-TR" sz="2800" dirty="0"/>
                        <a:t>≤37 (</a:t>
                      </a:r>
                      <a:r>
                        <a:rPr lang="tr-TR" sz="2800" dirty="0" err="1"/>
                        <a:t>mild</a:t>
                      </a:r>
                      <a:r>
                        <a:rPr lang="tr-TR" sz="2800" dirty="0"/>
                        <a:t> </a:t>
                      </a:r>
                      <a:r>
                        <a:rPr lang="tr-TR" sz="2800" dirty="0" err="1"/>
                        <a:t>fear</a:t>
                      </a:r>
                      <a:r>
                        <a:rPr lang="tr-TR" sz="2800" dirty="0"/>
                        <a:t> </a:t>
                      </a:r>
                      <a:r>
                        <a:rPr lang="tr-TR" sz="2800" dirty="0" err="1"/>
                        <a:t>level</a:t>
                      </a:r>
                      <a:r>
                        <a:rPr lang="tr-TR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9                15,0%</a:t>
                      </a:r>
                    </a:p>
                    <a:p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17            32,7%</a:t>
                      </a:r>
                    </a:p>
                    <a:p>
                      <a:r>
                        <a:rPr lang="tr-TR" sz="28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997843"/>
                  </a:ext>
                </a:extLst>
              </a:tr>
              <a:tr h="1168400">
                <a:tc>
                  <a:txBody>
                    <a:bodyPr/>
                    <a:lstStyle/>
                    <a:p>
                      <a:r>
                        <a:rPr lang="tr-TR" sz="2800" dirty="0"/>
                        <a:t>38-65 (</a:t>
                      </a:r>
                      <a:r>
                        <a:rPr lang="tr-TR" sz="2800" dirty="0" err="1"/>
                        <a:t>moderate</a:t>
                      </a:r>
                      <a:r>
                        <a:rPr lang="tr-TR" sz="2800" dirty="0"/>
                        <a:t> </a:t>
                      </a:r>
                      <a:r>
                        <a:rPr lang="tr-TR" sz="2800" dirty="0" err="1"/>
                        <a:t>fear</a:t>
                      </a:r>
                      <a:r>
                        <a:rPr lang="tr-TR" sz="2800" dirty="0"/>
                        <a:t> </a:t>
                      </a:r>
                      <a:r>
                        <a:rPr lang="tr-TR" sz="2800" dirty="0" err="1"/>
                        <a:t>level</a:t>
                      </a:r>
                      <a:r>
                        <a:rPr lang="tr-TR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22              36,7%</a:t>
                      </a:r>
                    </a:p>
                    <a:p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19            36,5%</a:t>
                      </a:r>
                    </a:p>
                    <a:p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911769"/>
                  </a:ext>
                </a:extLst>
              </a:tr>
              <a:tr h="1202267">
                <a:tc>
                  <a:txBody>
                    <a:bodyPr/>
                    <a:lstStyle/>
                    <a:p>
                      <a:r>
                        <a:rPr lang="tr-TR" sz="2800" dirty="0"/>
                        <a:t>66-84 (severe </a:t>
                      </a:r>
                      <a:r>
                        <a:rPr lang="tr-TR" sz="2800" dirty="0" err="1"/>
                        <a:t>fear</a:t>
                      </a:r>
                      <a:r>
                        <a:rPr lang="tr-TR" sz="2800" dirty="0"/>
                        <a:t> </a:t>
                      </a:r>
                      <a:r>
                        <a:rPr lang="tr-TR" sz="2800" dirty="0" err="1"/>
                        <a:t>level</a:t>
                      </a:r>
                      <a:r>
                        <a:rPr lang="tr-TR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16              26,7%</a:t>
                      </a:r>
                    </a:p>
                    <a:p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10            19,2%</a:t>
                      </a:r>
                    </a:p>
                    <a:p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900408"/>
                  </a:ext>
                </a:extLst>
              </a:tr>
              <a:tr h="1210199">
                <a:tc>
                  <a:txBody>
                    <a:bodyPr/>
                    <a:lstStyle/>
                    <a:p>
                      <a:r>
                        <a:rPr lang="tr-TR" dirty="0"/>
                        <a:t> </a:t>
                      </a:r>
                      <a:r>
                        <a:rPr lang="tr-TR" sz="2800" dirty="0"/>
                        <a:t>≥ 85 (</a:t>
                      </a:r>
                      <a:r>
                        <a:rPr lang="tr-TR" sz="2800" dirty="0" err="1"/>
                        <a:t>clinical</a:t>
                      </a:r>
                      <a:r>
                        <a:rPr lang="tr-TR" sz="2800" dirty="0"/>
                        <a:t> </a:t>
                      </a:r>
                      <a:r>
                        <a:rPr lang="tr-TR" sz="2800" dirty="0" err="1"/>
                        <a:t>fear</a:t>
                      </a:r>
                      <a:r>
                        <a:rPr lang="tr-TR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13              21,7%</a:t>
                      </a:r>
                    </a:p>
                    <a:p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6              11,5%</a:t>
                      </a:r>
                    </a:p>
                    <a:p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315681"/>
                  </a:ext>
                </a:extLst>
              </a:tr>
            </a:tbl>
          </a:graphicData>
        </a:graphic>
      </p:graphicFrame>
      <p:graphicFrame>
        <p:nvGraphicFramePr>
          <p:cNvPr id="17" name="Tablo 17">
            <a:extLst>
              <a:ext uri="{FF2B5EF4-FFF2-40B4-BE49-F238E27FC236}">
                <a16:creationId xmlns:a16="http://schemas.microsoft.com/office/drawing/2014/main" id="{E0375064-7D97-430E-B8A3-19B3AFB3C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961616"/>
              </p:ext>
            </p:extLst>
          </p:nvPr>
        </p:nvGraphicFramePr>
        <p:xfrm>
          <a:off x="1407347" y="20383500"/>
          <a:ext cx="10022655" cy="3131820"/>
        </p:xfrm>
        <a:graphic>
          <a:graphicData uri="http://schemas.openxmlformats.org/drawingml/2006/table">
            <a:tbl>
              <a:tblPr firstRow="1" bandRow="1">
                <a:tableStyleId>{C7893414-2D6D-44F7-A9B4-18CA096F78B6}</a:tableStyleId>
              </a:tblPr>
              <a:tblGrid>
                <a:gridCol w="3799653">
                  <a:extLst>
                    <a:ext uri="{9D8B030D-6E8A-4147-A177-3AD203B41FA5}">
                      <a16:colId xmlns:a16="http://schemas.microsoft.com/office/drawing/2014/main" val="185419723"/>
                    </a:ext>
                  </a:extLst>
                </a:gridCol>
                <a:gridCol w="2882117">
                  <a:extLst>
                    <a:ext uri="{9D8B030D-6E8A-4147-A177-3AD203B41FA5}">
                      <a16:colId xmlns:a16="http://schemas.microsoft.com/office/drawing/2014/main" val="1567843960"/>
                    </a:ext>
                  </a:extLst>
                </a:gridCol>
                <a:gridCol w="3340885">
                  <a:extLst>
                    <a:ext uri="{9D8B030D-6E8A-4147-A177-3AD203B41FA5}">
                      <a16:colId xmlns:a16="http://schemas.microsoft.com/office/drawing/2014/main" val="3730219345"/>
                    </a:ext>
                  </a:extLst>
                </a:gridCol>
              </a:tblGrid>
              <a:tr h="1083733">
                <a:tc>
                  <a:txBody>
                    <a:bodyPr/>
                    <a:lstStyle/>
                    <a:p>
                      <a:endParaRPr lang="tr-TR" sz="2800" dirty="0"/>
                    </a:p>
                    <a:p>
                      <a:r>
                        <a:rPr lang="tr-TR" sz="2800" dirty="0" err="1"/>
                        <a:t>Childbirth</a:t>
                      </a:r>
                      <a:r>
                        <a:rPr lang="tr-TR" sz="2800" dirty="0"/>
                        <a:t> </a:t>
                      </a:r>
                      <a:r>
                        <a:rPr lang="tr-TR" sz="2800" dirty="0" err="1"/>
                        <a:t>Experience</a:t>
                      </a:r>
                      <a:endParaRPr lang="tr-TR" sz="2800" dirty="0"/>
                    </a:p>
                    <a:p>
                      <a:r>
                        <a:rPr lang="tr-TR" sz="2800" dirty="0"/>
                        <a:t>(p&lt;0,05)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800" dirty="0"/>
                    </a:p>
                    <a:p>
                      <a:pPr algn="ctr"/>
                      <a:r>
                        <a:rPr lang="tr-TR" sz="28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800" dirty="0"/>
                    </a:p>
                    <a:p>
                      <a:pPr algn="ctr"/>
                      <a:r>
                        <a:rPr lang="tr-TR" sz="2800" dirty="0" err="1"/>
                        <a:t>Mean±SD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7039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2400" dirty="0" err="1"/>
                        <a:t>Nulliparous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63,61± 24,80</a:t>
                      </a:r>
                    </a:p>
                    <a:p>
                      <a:endParaRPr lang="tr-TR" dirty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50678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r>
                        <a:rPr lang="tr-TR" sz="2400" dirty="0" err="1"/>
                        <a:t>Multiparous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51,44±28,54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2669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678</Words>
  <Application>Microsoft Office PowerPoint</Application>
  <PresentationFormat>Özel</PresentationFormat>
  <Paragraphs>94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Calibri</vt:lpstr>
      <vt:lpstr>Arial</vt:lpstr>
      <vt:lpstr>Times New Roman</vt:lpstr>
      <vt:lpstr>Default Design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Zeynep carsancakli</cp:lastModifiedBy>
  <cp:revision>19</cp:revision>
  <dcterms:modified xsi:type="dcterms:W3CDTF">2021-06-02T12:24:52Z</dcterms:modified>
</cp:coreProperties>
</file>